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 id="269" r:id="rId3"/>
    <p:sldId id="275" r:id="rId4"/>
    <p:sldId id="259" r:id="rId5"/>
    <p:sldId id="267" r:id="rId6"/>
    <p:sldId id="273" r:id="rId7"/>
    <p:sldId id="268" r:id="rId8"/>
    <p:sldId id="274" r:id="rId9"/>
    <p:sldId id="271" r:id="rId10"/>
    <p:sldId id="265" r:id="rId11"/>
    <p:sldId id="270" r:id="rId12"/>
    <p:sldId id="266" r:id="rId13"/>
    <p:sldId id="282" r:id="rId14"/>
    <p:sldId id="283" r:id="rId15"/>
    <p:sldId id="281" r:id="rId16"/>
    <p:sldId id="277" r:id="rId17"/>
    <p:sldId id="278" r:id="rId18"/>
    <p:sldId id="279" r:id="rId19"/>
    <p:sldId id="263" r:id="rId20"/>
    <p:sldId id="276" r:id="rId21"/>
    <p:sldId id="262"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88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2B75F9-40E1-4381-B1BC-A3E9C41FEED2}"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A999D7-E2B8-4000-BAAC-BD9E8EA82156}" type="slidenum">
              <a:rPr lang="en-US" smtClean="0"/>
              <a:t>‹#›</a:t>
            </a:fld>
            <a:endParaRPr lang="en-US"/>
          </a:p>
        </p:txBody>
      </p:sp>
    </p:spTree>
    <p:extLst>
      <p:ext uri="{BB962C8B-B14F-4D97-AF65-F5344CB8AC3E}">
        <p14:creationId xmlns:p14="http://schemas.microsoft.com/office/powerpoint/2010/main" val="512399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2B75F9-40E1-4381-B1BC-A3E9C41FEED2}"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A999D7-E2B8-4000-BAAC-BD9E8EA82156}" type="slidenum">
              <a:rPr lang="en-US" smtClean="0"/>
              <a:t>‹#›</a:t>
            </a:fld>
            <a:endParaRPr lang="en-US"/>
          </a:p>
        </p:txBody>
      </p:sp>
    </p:spTree>
    <p:extLst>
      <p:ext uri="{BB962C8B-B14F-4D97-AF65-F5344CB8AC3E}">
        <p14:creationId xmlns:p14="http://schemas.microsoft.com/office/powerpoint/2010/main" val="461957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2B75F9-40E1-4381-B1BC-A3E9C41FEED2}"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A999D7-E2B8-4000-BAAC-BD9E8EA82156}"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59407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2B75F9-40E1-4381-B1BC-A3E9C41FEED2}"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A999D7-E2B8-4000-BAAC-BD9E8EA82156}" type="slidenum">
              <a:rPr lang="en-US" smtClean="0"/>
              <a:t>‹#›</a:t>
            </a:fld>
            <a:endParaRPr lang="en-US"/>
          </a:p>
        </p:txBody>
      </p:sp>
    </p:spTree>
    <p:extLst>
      <p:ext uri="{BB962C8B-B14F-4D97-AF65-F5344CB8AC3E}">
        <p14:creationId xmlns:p14="http://schemas.microsoft.com/office/powerpoint/2010/main" val="30995987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2B75F9-40E1-4381-B1BC-A3E9C41FEED2}"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A999D7-E2B8-4000-BAAC-BD9E8EA82156}"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198512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2B75F9-40E1-4381-B1BC-A3E9C41FEED2}"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A999D7-E2B8-4000-BAAC-BD9E8EA82156}" type="slidenum">
              <a:rPr lang="en-US" smtClean="0"/>
              <a:t>‹#›</a:t>
            </a:fld>
            <a:endParaRPr lang="en-US"/>
          </a:p>
        </p:txBody>
      </p:sp>
    </p:spTree>
    <p:extLst>
      <p:ext uri="{BB962C8B-B14F-4D97-AF65-F5344CB8AC3E}">
        <p14:creationId xmlns:p14="http://schemas.microsoft.com/office/powerpoint/2010/main" val="303219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2B75F9-40E1-4381-B1BC-A3E9C41FEED2}"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A999D7-E2B8-4000-BAAC-BD9E8EA82156}" type="slidenum">
              <a:rPr lang="en-US" smtClean="0"/>
              <a:t>‹#›</a:t>
            </a:fld>
            <a:endParaRPr lang="en-US"/>
          </a:p>
        </p:txBody>
      </p:sp>
    </p:spTree>
    <p:extLst>
      <p:ext uri="{BB962C8B-B14F-4D97-AF65-F5344CB8AC3E}">
        <p14:creationId xmlns:p14="http://schemas.microsoft.com/office/powerpoint/2010/main" val="838239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2B75F9-40E1-4381-B1BC-A3E9C41FEED2}"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A999D7-E2B8-4000-BAAC-BD9E8EA82156}" type="slidenum">
              <a:rPr lang="en-US" smtClean="0"/>
              <a:t>‹#›</a:t>
            </a:fld>
            <a:endParaRPr lang="en-US"/>
          </a:p>
        </p:txBody>
      </p:sp>
    </p:spTree>
    <p:extLst>
      <p:ext uri="{BB962C8B-B14F-4D97-AF65-F5344CB8AC3E}">
        <p14:creationId xmlns:p14="http://schemas.microsoft.com/office/powerpoint/2010/main" val="297344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2B75F9-40E1-4381-B1BC-A3E9C41FEED2}"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A999D7-E2B8-4000-BAAC-BD9E8EA82156}" type="slidenum">
              <a:rPr lang="en-US" smtClean="0"/>
              <a:t>‹#›</a:t>
            </a:fld>
            <a:endParaRPr lang="en-US"/>
          </a:p>
        </p:txBody>
      </p:sp>
    </p:spTree>
    <p:extLst>
      <p:ext uri="{BB962C8B-B14F-4D97-AF65-F5344CB8AC3E}">
        <p14:creationId xmlns:p14="http://schemas.microsoft.com/office/powerpoint/2010/main" val="2137961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2B75F9-40E1-4381-B1BC-A3E9C41FEED2}"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A999D7-E2B8-4000-BAAC-BD9E8EA82156}" type="slidenum">
              <a:rPr lang="en-US" smtClean="0"/>
              <a:t>‹#›</a:t>
            </a:fld>
            <a:endParaRPr lang="en-US"/>
          </a:p>
        </p:txBody>
      </p:sp>
    </p:spTree>
    <p:extLst>
      <p:ext uri="{BB962C8B-B14F-4D97-AF65-F5344CB8AC3E}">
        <p14:creationId xmlns:p14="http://schemas.microsoft.com/office/powerpoint/2010/main" val="1913092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2B75F9-40E1-4381-B1BC-A3E9C41FEED2}" type="datetimeFigureOut">
              <a:rPr lang="en-US" smtClean="0"/>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A999D7-E2B8-4000-BAAC-BD9E8EA82156}" type="slidenum">
              <a:rPr lang="en-US" smtClean="0"/>
              <a:t>‹#›</a:t>
            </a:fld>
            <a:endParaRPr lang="en-US"/>
          </a:p>
        </p:txBody>
      </p:sp>
    </p:spTree>
    <p:extLst>
      <p:ext uri="{BB962C8B-B14F-4D97-AF65-F5344CB8AC3E}">
        <p14:creationId xmlns:p14="http://schemas.microsoft.com/office/powerpoint/2010/main" val="3758606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2B75F9-40E1-4381-B1BC-A3E9C41FEED2}" type="datetimeFigureOut">
              <a:rPr lang="en-US" smtClean="0"/>
              <a:t>10/6/2025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A999D7-E2B8-4000-BAAC-BD9E8EA82156}" type="slidenum">
              <a:rPr lang="en-US" smtClean="0"/>
              <a:t>‹#›</a:t>
            </a:fld>
            <a:endParaRPr lang="en-US"/>
          </a:p>
        </p:txBody>
      </p:sp>
    </p:spTree>
    <p:extLst>
      <p:ext uri="{BB962C8B-B14F-4D97-AF65-F5344CB8AC3E}">
        <p14:creationId xmlns:p14="http://schemas.microsoft.com/office/powerpoint/2010/main" val="2008897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2B75F9-40E1-4381-B1BC-A3E9C41FEED2}" type="datetimeFigureOut">
              <a:rPr lang="en-US" smtClean="0"/>
              <a:t>10/6/2025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A999D7-E2B8-4000-BAAC-BD9E8EA82156}" type="slidenum">
              <a:rPr lang="en-US" smtClean="0"/>
              <a:t>‹#›</a:t>
            </a:fld>
            <a:endParaRPr lang="en-US"/>
          </a:p>
        </p:txBody>
      </p:sp>
    </p:spTree>
    <p:extLst>
      <p:ext uri="{BB962C8B-B14F-4D97-AF65-F5344CB8AC3E}">
        <p14:creationId xmlns:p14="http://schemas.microsoft.com/office/powerpoint/2010/main" val="3858686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2B75F9-40E1-4381-B1BC-A3E9C41FEED2}" type="datetimeFigureOut">
              <a:rPr lang="en-US" smtClean="0"/>
              <a:t>10/6/2025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A999D7-E2B8-4000-BAAC-BD9E8EA82156}" type="slidenum">
              <a:rPr lang="en-US" smtClean="0"/>
              <a:t>‹#›</a:t>
            </a:fld>
            <a:endParaRPr lang="en-US"/>
          </a:p>
        </p:txBody>
      </p:sp>
    </p:spTree>
    <p:extLst>
      <p:ext uri="{BB962C8B-B14F-4D97-AF65-F5344CB8AC3E}">
        <p14:creationId xmlns:p14="http://schemas.microsoft.com/office/powerpoint/2010/main" val="77939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2B75F9-40E1-4381-B1BC-A3E9C41FEED2}" type="datetimeFigureOut">
              <a:rPr lang="en-US" smtClean="0"/>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A999D7-E2B8-4000-BAAC-BD9E8EA82156}" type="slidenum">
              <a:rPr lang="en-US" smtClean="0"/>
              <a:t>‹#›</a:t>
            </a:fld>
            <a:endParaRPr lang="en-US"/>
          </a:p>
        </p:txBody>
      </p:sp>
    </p:spTree>
    <p:extLst>
      <p:ext uri="{BB962C8B-B14F-4D97-AF65-F5344CB8AC3E}">
        <p14:creationId xmlns:p14="http://schemas.microsoft.com/office/powerpoint/2010/main" val="421767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2B75F9-40E1-4381-B1BC-A3E9C41FEED2}" type="datetimeFigureOut">
              <a:rPr lang="en-US" smtClean="0"/>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A999D7-E2B8-4000-BAAC-BD9E8EA82156}" type="slidenum">
              <a:rPr lang="en-US" smtClean="0"/>
              <a:t>‹#›</a:t>
            </a:fld>
            <a:endParaRPr lang="en-US"/>
          </a:p>
        </p:txBody>
      </p:sp>
    </p:spTree>
    <p:extLst>
      <p:ext uri="{BB962C8B-B14F-4D97-AF65-F5344CB8AC3E}">
        <p14:creationId xmlns:p14="http://schemas.microsoft.com/office/powerpoint/2010/main" val="486011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92B75F9-40E1-4381-B1BC-A3E9C41FEED2}" type="datetimeFigureOut">
              <a:rPr lang="en-US" smtClean="0"/>
              <a:t>10/6/2025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EA999D7-E2B8-4000-BAAC-BD9E8EA82156}" type="slidenum">
              <a:rPr lang="en-US" smtClean="0"/>
              <a:t>‹#›</a:t>
            </a:fld>
            <a:endParaRPr lang="en-US"/>
          </a:p>
        </p:txBody>
      </p:sp>
    </p:spTree>
    <p:extLst>
      <p:ext uri="{BB962C8B-B14F-4D97-AF65-F5344CB8AC3E}">
        <p14:creationId xmlns:p14="http://schemas.microsoft.com/office/powerpoint/2010/main" val="36295229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5148E9B-CDDC-41D1-8C11-28F483604BF0}"/>
              </a:ext>
            </a:extLst>
          </p:cNvPr>
          <p:cNvSpPr>
            <a:spLocks noGrp="1"/>
          </p:cNvSpPr>
          <p:nvPr>
            <p:ph type="subTitle" idx="1"/>
          </p:nvPr>
        </p:nvSpPr>
        <p:spPr>
          <a:xfrm>
            <a:off x="509666" y="500765"/>
            <a:ext cx="10737642" cy="4772025"/>
          </a:xfrm>
        </p:spPr>
        <p:txBody>
          <a:bodyPr>
            <a:noAutofit/>
          </a:bodyPr>
          <a:lstStyle/>
          <a:p>
            <a:pPr algn="l"/>
            <a:r>
              <a:rPr lang="en-US" sz="2800" dirty="0">
                <a:solidFill>
                  <a:schemeClr val="tx1"/>
                </a:solidFill>
                <a:latin typeface="Arial" panose="020B0604020202020204" pitchFamily="34" charset="0"/>
                <a:cs typeface="Arial" panose="020B0604020202020204" pitchFamily="34" charset="0"/>
              </a:rPr>
              <a:t>Examinations of male animals are made for two main purposes: either to ascertain whether normal fertility can be expected from the animal, or for the diagnosis of infertility. </a:t>
            </a:r>
          </a:p>
          <a:p>
            <a:pPr algn="l"/>
            <a:endParaRPr lang="en-US" sz="2800" dirty="0">
              <a:solidFill>
                <a:schemeClr val="tx1"/>
              </a:solidFill>
              <a:latin typeface="Arial" panose="020B0604020202020204" pitchFamily="34" charset="0"/>
              <a:cs typeface="Arial" panose="020B0604020202020204" pitchFamily="34" charset="0"/>
            </a:endParaRPr>
          </a:p>
          <a:p>
            <a:pPr algn="l"/>
            <a:r>
              <a:rPr lang="en-US" sz="2800" dirty="0">
                <a:solidFill>
                  <a:schemeClr val="tx1"/>
                </a:solidFill>
                <a:latin typeface="Arial" panose="020B0604020202020204" pitchFamily="34" charset="0"/>
                <a:cs typeface="Arial" panose="020B0604020202020204" pitchFamily="34" charset="0"/>
              </a:rPr>
              <a:t>The requirements are</a:t>
            </a:r>
          </a:p>
          <a:p>
            <a:pPr algn="l"/>
            <a:r>
              <a:rPr lang="en-US" sz="2800" dirty="0">
                <a:solidFill>
                  <a:schemeClr val="tx1"/>
                </a:solidFill>
                <a:latin typeface="Arial" panose="020B0604020202020204" pitchFamily="34" charset="0"/>
                <a:cs typeface="Arial" panose="020B0604020202020204" pitchFamily="34" charset="0"/>
              </a:rPr>
              <a:t> 1. history of the animal.</a:t>
            </a:r>
          </a:p>
          <a:p>
            <a:pPr algn="l"/>
            <a:r>
              <a:rPr lang="en-US" sz="2800" dirty="0">
                <a:solidFill>
                  <a:schemeClr val="tx1"/>
                </a:solidFill>
                <a:latin typeface="Arial" panose="020B0604020202020204" pitchFamily="34" charset="0"/>
                <a:cs typeface="Arial" panose="020B0604020202020204" pitchFamily="34" charset="0"/>
              </a:rPr>
              <a:t> 2. general health exam. </a:t>
            </a:r>
          </a:p>
          <a:p>
            <a:pPr algn="l"/>
            <a:r>
              <a:rPr lang="en-US" sz="2800" dirty="0">
                <a:solidFill>
                  <a:schemeClr val="tx1"/>
                </a:solidFill>
                <a:latin typeface="Arial" panose="020B0604020202020204" pitchFamily="34" charset="0"/>
                <a:cs typeface="Arial" panose="020B0604020202020204" pitchFamily="34" charset="0"/>
              </a:rPr>
              <a:t>3.detailed examination of the genital tract.</a:t>
            </a:r>
          </a:p>
          <a:p>
            <a:pPr algn="l"/>
            <a:r>
              <a:rPr lang="en-US" sz="2800" dirty="0">
                <a:solidFill>
                  <a:schemeClr val="tx1"/>
                </a:solidFill>
                <a:latin typeface="Arial" panose="020B0604020202020204" pitchFamily="34" charset="0"/>
                <a:cs typeface="Arial" panose="020B0604020202020204" pitchFamily="34" charset="0"/>
              </a:rPr>
              <a:t>4. observation of copulation.</a:t>
            </a:r>
          </a:p>
          <a:p>
            <a:pPr algn="l"/>
            <a:r>
              <a:rPr lang="en-US" sz="2800" dirty="0">
                <a:solidFill>
                  <a:schemeClr val="tx1"/>
                </a:solidFill>
                <a:latin typeface="Arial" panose="020B0604020202020204" pitchFamily="34" charset="0"/>
                <a:cs typeface="Arial" panose="020B0604020202020204" pitchFamily="34" charset="0"/>
              </a:rPr>
              <a:t>5. collection and evaluation of semen. </a:t>
            </a:r>
          </a:p>
        </p:txBody>
      </p:sp>
    </p:spTree>
    <p:extLst>
      <p:ext uri="{BB962C8B-B14F-4D97-AF65-F5344CB8AC3E}">
        <p14:creationId xmlns:p14="http://schemas.microsoft.com/office/powerpoint/2010/main" val="180836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EF0CBB-C92F-4963-B03C-82135CFF98C5}"/>
              </a:ext>
            </a:extLst>
          </p:cNvPr>
          <p:cNvSpPr>
            <a:spLocks noGrp="1"/>
          </p:cNvSpPr>
          <p:nvPr>
            <p:ph idx="1"/>
          </p:nvPr>
        </p:nvSpPr>
        <p:spPr>
          <a:xfrm>
            <a:off x="572403" y="609600"/>
            <a:ext cx="8596668" cy="3880773"/>
          </a:xfrm>
        </p:spPr>
        <p:txBody>
          <a:bodyPr>
            <a:noAutofit/>
          </a:bodyPr>
          <a:lstStyle/>
          <a:p>
            <a:r>
              <a:rPr lang="en-US" sz="2800" dirty="0"/>
              <a:t>Know the age of puberty </a:t>
            </a:r>
          </a:p>
          <a:p>
            <a:r>
              <a:rPr lang="en-US" sz="2800" dirty="0"/>
              <a:t>: Every species of the animals have a specific age in which the animal reach to the wholeness of the body structures and genital organs and become able to copulation and reproduction. Puberty in the Male means:                                                                                                                           1-Age when </a:t>
            </a:r>
            <a:r>
              <a:rPr lang="en-US" sz="2800" dirty="0" err="1"/>
              <a:t>behavioural</a:t>
            </a:r>
            <a:r>
              <a:rPr lang="en-US" sz="2800" dirty="0"/>
              <a:t> traits are expressed </a:t>
            </a:r>
          </a:p>
          <a:p>
            <a:r>
              <a:rPr lang="en-US" sz="2800" dirty="0"/>
              <a:t>2-Age at first ejaculation</a:t>
            </a:r>
          </a:p>
          <a:p>
            <a:r>
              <a:rPr lang="en-US" sz="2800" dirty="0"/>
              <a:t> 3-Age when sperm first appear in the ejaculate</a:t>
            </a:r>
          </a:p>
          <a:p>
            <a:r>
              <a:rPr lang="en-US" sz="2800" dirty="0"/>
              <a:t> 4-Age when sperm first appear in the urine </a:t>
            </a:r>
          </a:p>
          <a:p>
            <a:r>
              <a:rPr lang="en-US" sz="2800" dirty="0"/>
              <a:t>5-Age when the ejaculate contains a threshold number of sperm </a:t>
            </a:r>
          </a:p>
        </p:txBody>
      </p:sp>
    </p:spTree>
    <p:extLst>
      <p:ext uri="{BB962C8B-B14F-4D97-AF65-F5344CB8AC3E}">
        <p14:creationId xmlns:p14="http://schemas.microsoft.com/office/powerpoint/2010/main" val="12791872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1D903-9681-4879-B3AD-99745A4EE3DA}"/>
              </a:ext>
            </a:extLst>
          </p:cNvPr>
          <p:cNvSpPr>
            <a:spLocks noGrp="1"/>
          </p:cNvSpPr>
          <p:nvPr>
            <p:ph type="title"/>
          </p:nvPr>
        </p:nvSpPr>
        <p:spPr/>
        <p:txBody>
          <a:bodyPr/>
          <a:lstStyle/>
          <a:p>
            <a:pPr algn="ctr"/>
            <a:r>
              <a:rPr lang="en-US" dirty="0"/>
              <a:t>Average Age of Puberty </a:t>
            </a:r>
          </a:p>
        </p:txBody>
      </p:sp>
      <p:graphicFrame>
        <p:nvGraphicFramePr>
          <p:cNvPr id="4" name="Table 4">
            <a:extLst>
              <a:ext uri="{FF2B5EF4-FFF2-40B4-BE49-F238E27FC236}">
                <a16:creationId xmlns:a16="http://schemas.microsoft.com/office/drawing/2014/main" id="{F211E05D-DF05-4920-B645-858B890E275A}"/>
              </a:ext>
            </a:extLst>
          </p:cNvPr>
          <p:cNvGraphicFramePr>
            <a:graphicFrameLocks noGrp="1"/>
          </p:cNvGraphicFramePr>
          <p:nvPr>
            <p:extLst>
              <p:ext uri="{D42A27DB-BD31-4B8C-83A1-F6EECF244321}">
                <p14:modId xmlns:p14="http://schemas.microsoft.com/office/powerpoint/2010/main" val="2512052267"/>
              </p:ext>
            </p:extLst>
          </p:nvPr>
        </p:nvGraphicFramePr>
        <p:xfrm>
          <a:off x="1074737" y="1690688"/>
          <a:ext cx="9058614" cy="4581690"/>
        </p:xfrm>
        <a:graphic>
          <a:graphicData uri="http://schemas.openxmlformats.org/drawingml/2006/table">
            <a:tbl>
              <a:tblPr firstRow="1" bandRow="1">
                <a:tableStyleId>{5C22544A-7EE6-4342-B048-85BDC9FD1C3A}</a:tableStyleId>
              </a:tblPr>
              <a:tblGrid>
                <a:gridCol w="3019538">
                  <a:extLst>
                    <a:ext uri="{9D8B030D-6E8A-4147-A177-3AD203B41FA5}">
                      <a16:colId xmlns:a16="http://schemas.microsoft.com/office/drawing/2014/main" val="4255161929"/>
                    </a:ext>
                  </a:extLst>
                </a:gridCol>
                <a:gridCol w="3019538">
                  <a:extLst>
                    <a:ext uri="{9D8B030D-6E8A-4147-A177-3AD203B41FA5}">
                      <a16:colId xmlns:a16="http://schemas.microsoft.com/office/drawing/2014/main" val="3671372070"/>
                    </a:ext>
                  </a:extLst>
                </a:gridCol>
                <a:gridCol w="3019538">
                  <a:extLst>
                    <a:ext uri="{9D8B030D-6E8A-4147-A177-3AD203B41FA5}">
                      <a16:colId xmlns:a16="http://schemas.microsoft.com/office/drawing/2014/main" val="31540343"/>
                    </a:ext>
                  </a:extLst>
                </a:gridCol>
              </a:tblGrid>
              <a:tr h="820392">
                <a:tc>
                  <a:txBody>
                    <a:bodyPr/>
                    <a:lstStyle/>
                    <a:p>
                      <a:pPr algn="ctr"/>
                      <a:r>
                        <a:rPr lang="en-US" dirty="0"/>
                        <a:t>Type of animal</a:t>
                      </a:r>
                    </a:p>
                  </a:txBody>
                  <a:tcPr/>
                </a:tc>
                <a:tc>
                  <a:txBody>
                    <a:bodyPr/>
                    <a:lstStyle/>
                    <a:p>
                      <a:pPr algn="ctr"/>
                      <a:r>
                        <a:rPr lang="en-US" dirty="0"/>
                        <a:t>Age of male</a:t>
                      </a:r>
                    </a:p>
                  </a:txBody>
                  <a:tcPr/>
                </a:tc>
                <a:tc>
                  <a:txBody>
                    <a:bodyPr/>
                    <a:lstStyle/>
                    <a:p>
                      <a:pPr algn="ctr"/>
                      <a:r>
                        <a:rPr lang="en-US" dirty="0"/>
                        <a:t>Age of female</a:t>
                      </a:r>
                    </a:p>
                  </a:txBody>
                  <a:tcPr/>
                </a:tc>
                <a:extLst>
                  <a:ext uri="{0D108BD9-81ED-4DB2-BD59-A6C34878D82A}">
                    <a16:rowId xmlns:a16="http://schemas.microsoft.com/office/drawing/2014/main" val="707493311"/>
                  </a:ext>
                </a:extLst>
              </a:tr>
              <a:tr h="626883">
                <a:tc>
                  <a:txBody>
                    <a:bodyPr/>
                    <a:lstStyle/>
                    <a:p>
                      <a:pPr algn="ctr"/>
                      <a:r>
                        <a:rPr lang="en-US" dirty="0"/>
                        <a:t>Bovine</a:t>
                      </a:r>
                    </a:p>
                  </a:txBody>
                  <a:tcPr/>
                </a:tc>
                <a:tc>
                  <a:txBody>
                    <a:bodyPr/>
                    <a:lstStyle/>
                    <a:p>
                      <a:pPr algn="ctr"/>
                      <a:r>
                        <a:rPr lang="en-US" dirty="0"/>
                        <a:t>11 m</a:t>
                      </a:r>
                    </a:p>
                  </a:txBody>
                  <a:tcPr/>
                </a:tc>
                <a:tc>
                  <a:txBody>
                    <a:bodyPr/>
                    <a:lstStyle/>
                    <a:p>
                      <a:pPr algn="ctr"/>
                      <a:r>
                        <a:rPr lang="en-US" dirty="0"/>
                        <a:t>11 m</a:t>
                      </a:r>
                    </a:p>
                  </a:txBody>
                  <a:tcPr/>
                </a:tc>
                <a:extLst>
                  <a:ext uri="{0D108BD9-81ED-4DB2-BD59-A6C34878D82A}">
                    <a16:rowId xmlns:a16="http://schemas.microsoft.com/office/drawing/2014/main" val="2969914436"/>
                  </a:ext>
                </a:extLst>
              </a:tr>
              <a:tr h="626883">
                <a:tc>
                  <a:txBody>
                    <a:bodyPr/>
                    <a:lstStyle/>
                    <a:p>
                      <a:pPr algn="ctr"/>
                      <a:r>
                        <a:rPr lang="en-US" dirty="0"/>
                        <a:t>Ovine</a:t>
                      </a:r>
                    </a:p>
                  </a:txBody>
                  <a:tcPr/>
                </a:tc>
                <a:tc>
                  <a:txBody>
                    <a:bodyPr/>
                    <a:lstStyle/>
                    <a:p>
                      <a:pPr algn="ctr"/>
                      <a:r>
                        <a:rPr lang="en-US" dirty="0"/>
                        <a:t>7 m</a:t>
                      </a:r>
                    </a:p>
                  </a:txBody>
                  <a:tcPr/>
                </a:tc>
                <a:tc>
                  <a:txBody>
                    <a:bodyPr/>
                    <a:lstStyle/>
                    <a:p>
                      <a:pPr algn="ctr"/>
                      <a:r>
                        <a:rPr lang="en-US" dirty="0"/>
                        <a:t>7 m</a:t>
                      </a:r>
                    </a:p>
                  </a:txBody>
                  <a:tcPr/>
                </a:tc>
                <a:extLst>
                  <a:ext uri="{0D108BD9-81ED-4DB2-BD59-A6C34878D82A}">
                    <a16:rowId xmlns:a16="http://schemas.microsoft.com/office/drawing/2014/main" val="3546222921"/>
                  </a:ext>
                </a:extLst>
              </a:tr>
              <a:tr h="626883">
                <a:tc>
                  <a:txBody>
                    <a:bodyPr/>
                    <a:lstStyle/>
                    <a:p>
                      <a:pPr algn="ctr"/>
                      <a:r>
                        <a:rPr lang="en-US" dirty="0"/>
                        <a:t>Porcine</a:t>
                      </a:r>
                    </a:p>
                  </a:txBody>
                  <a:tcPr/>
                </a:tc>
                <a:tc>
                  <a:txBody>
                    <a:bodyPr/>
                    <a:lstStyle/>
                    <a:p>
                      <a:pPr algn="ctr"/>
                      <a:r>
                        <a:rPr lang="en-US" dirty="0"/>
                        <a:t>14 m</a:t>
                      </a:r>
                    </a:p>
                  </a:txBody>
                  <a:tcPr/>
                </a:tc>
                <a:tc>
                  <a:txBody>
                    <a:bodyPr/>
                    <a:lstStyle/>
                    <a:p>
                      <a:pPr algn="ctr"/>
                      <a:r>
                        <a:rPr lang="en-US" dirty="0"/>
                        <a:t>6 m</a:t>
                      </a:r>
                    </a:p>
                  </a:txBody>
                  <a:tcPr/>
                </a:tc>
                <a:extLst>
                  <a:ext uri="{0D108BD9-81ED-4DB2-BD59-A6C34878D82A}">
                    <a16:rowId xmlns:a16="http://schemas.microsoft.com/office/drawing/2014/main" val="679597312"/>
                  </a:ext>
                </a:extLst>
              </a:tr>
              <a:tr h="626883">
                <a:tc>
                  <a:txBody>
                    <a:bodyPr/>
                    <a:lstStyle/>
                    <a:p>
                      <a:pPr algn="ctr"/>
                      <a:r>
                        <a:rPr lang="en-US" dirty="0"/>
                        <a:t>Equine</a:t>
                      </a:r>
                    </a:p>
                  </a:txBody>
                  <a:tcPr/>
                </a:tc>
                <a:tc>
                  <a:txBody>
                    <a:bodyPr/>
                    <a:lstStyle/>
                    <a:p>
                      <a:pPr algn="ctr"/>
                      <a:r>
                        <a:rPr lang="en-US" dirty="0"/>
                        <a:t>14 m</a:t>
                      </a:r>
                    </a:p>
                  </a:txBody>
                  <a:tcPr/>
                </a:tc>
                <a:tc>
                  <a:txBody>
                    <a:bodyPr/>
                    <a:lstStyle/>
                    <a:p>
                      <a:pPr algn="ctr"/>
                      <a:r>
                        <a:rPr lang="en-US" dirty="0"/>
                        <a:t>18 m</a:t>
                      </a:r>
                    </a:p>
                  </a:txBody>
                  <a:tcPr/>
                </a:tc>
                <a:extLst>
                  <a:ext uri="{0D108BD9-81ED-4DB2-BD59-A6C34878D82A}">
                    <a16:rowId xmlns:a16="http://schemas.microsoft.com/office/drawing/2014/main" val="2358863952"/>
                  </a:ext>
                </a:extLst>
              </a:tr>
              <a:tr h="626883">
                <a:tc>
                  <a:txBody>
                    <a:bodyPr/>
                    <a:lstStyle/>
                    <a:p>
                      <a:pPr algn="ctr"/>
                      <a:r>
                        <a:rPr lang="en-US" dirty="0"/>
                        <a:t>Canine</a:t>
                      </a:r>
                    </a:p>
                  </a:txBody>
                  <a:tcPr/>
                </a:tc>
                <a:tc>
                  <a:txBody>
                    <a:bodyPr/>
                    <a:lstStyle/>
                    <a:p>
                      <a:pPr algn="ctr"/>
                      <a:r>
                        <a:rPr lang="en-US" dirty="0"/>
                        <a:t>9 m</a:t>
                      </a:r>
                    </a:p>
                  </a:txBody>
                  <a:tcPr/>
                </a:tc>
                <a:tc>
                  <a:txBody>
                    <a:bodyPr/>
                    <a:lstStyle/>
                    <a:p>
                      <a:pPr algn="ctr"/>
                      <a:r>
                        <a:rPr lang="en-US" dirty="0"/>
                        <a:t>12 m</a:t>
                      </a:r>
                    </a:p>
                  </a:txBody>
                  <a:tcPr/>
                </a:tc>
                <a:extLst>
                  <a:ext uri="{0D108BD9-81ED-4DB2-BD59-A6C34878D82A}">
                    <a16:rowId xmlns:a16="http://schemas.microsoft.com/office/drawing/2014/main" val="3996945068"/>
                  </a:ext>
                </a:extLst>
              </a:tr>
              <a:tr h="626883">
                <a:tc>
                  <a:txBody>
                    <a:bodyPr/>
                    <a:lstStyle/>
                    <a:p>
                      <a:pPr algn="ctr"/>
                      <a:r>
                        <a:rPr lang="en-US" dirty="0"/>
                        <a:t>Feline</a:t>
                      </a:r>
                    </a:p>
                  </a:txBody>
                  <a:tcPr/>
                </a:tc>
                <a:tc>
                  <a:txBody>
                    <a:bodyPr/>
                    <a:lstStyle/>
                    <a:p>
                      <a:pPr algn="ctr"/>
                      <a:r>
                        <a:rPr lang="en-US" dirty="0"/>
                        <a:t>9 m</a:t>
                      </a:r>
                    </a:p>
                  </a:txBody>
                  <a:tcPr/>
                </a:tc>
                <a:tc>
                  <a:txBody>
                    <a:bodyPr/>
                    <a:lstStyle/>
                    <a:p>
                      <a:pPr algn="ctr"/>
                      <a:r>
                        <a:rPr lang="en-US" dirty="0"/>
                        <a:t>8 m</a:t>
                      </a:r>
                    </a:p>
                  </a:txBody>
                  <a:tcPr/>
                </a:tc>
                <a:extLst>
                  <a:ext uri="{0D108BD9-81ED-4DB2-BD59-A6C34878D82A}">
                    <a16:rowId xmlns:a16="http://schemas.microsoft.com/office/drawing/2014/main" val="2210738377"/>
                  </a:ext>
                </a:extLst>
              </a:tr>
            </a:tbl>
          </a:graphicData>
        </a:graphic>
      </p:graphicFrame>
    </p:spTree>
    <p:extLst>
      <p:ext uri="{BB962C8B-B14F-4D97-AF65-F5344CB8AC3E}">
        <p14:creationId xmlns:p14="http://schemas.microsoft.com/office/powerpoint/2010/main" val="470273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04BCD9-322C-4733-9CCF-C554D2550681}"/>
              </a:ext>
            </a:extLst>
          </p:cNvPr>
          <p:cNvSpPr>
            <a:spLocks noGrp="1"/>
          </p:cNvSpPr>
          <p:nvPr>
            <p:ph idx="1"/>
          </p:nvPr>
        </p:nvSpPr>
        <p:spPr>
          <a:xfrm>
            <a:off x="272599" y="316799"/>
            <a:ext cx="8596668" cy="3880773"/>
          </a:xfrm>
        </p:spPr>
        <p:txBody>
          <a:bodyPr>
            <a:normAutofit/>
          </a:bodyPr>
          <a:lstStyle/>
          <a:p>
            <a:pPr marL="0" indent="0">
              <a:buNone/>
            </a:pPr>
            <a:r>
              <a:rPr lang="en-US" sz="2800" dirty="0">
                <a:latin typeface="Arial" panose="020B0604020202020204" pitchFamily="34" charset="0"/>
                <a:cs typeface="Arial" panose="020B0604020202020204" pitchFamily="34" charset="0"/>
              </a:rPr>
              <a:t>In the seasonal poly estrus animals: should be Know the season of reproduction such as:</a:t>
            </a:r>
          </a:p>
          <a:p>
            <a:r>
              <a:rPr lang="en-US" sz="2800" dirty="0">
                <a:latin typeface="Arial" panose="020B0604020202020204" pitchFamily="34" charset="0"/>
                <a:cs typeface="Arial" panose="020B0604020202020204" pitchFamily="34" charset="0"/>
              </a:rPr>
              <a:t>Mares: February – October.</a:t>
            </a:r>
          </a:p>
          <a:p>
            <a:r>
              <a:rPr lang="en-US" sz="2800" dirty="0">
                <a:latin typeface="Arial" panose="020B0604020202020204" pitchFamily="34" charset="0"/>
                <a:cs typeface="Arial" panose="020B0604020202020204" pitchFamily="34" charset="0"/>
              </a:rPr>
              <a:t>Ewes and she goats: June – December.</a:t>
            </a:r>
          </a:p>
          <a:p>
            <a:r>
              <a:rPr lang="en-US" sz="2800" dirty="0">
                <a:latin typeface="Arial" panose="020B0604020202020204" pitchFamily="34" charset="0"/>
                <a:cs typeface="Arial" panose="020B0604020202020204" pitchFamily="34" charset="0"/>
              </a:rPr>
              <a:t>Bitches, cats and wild animals: at the time of overabundance of the diet and good weather especially during the March and April.  </a:t>
            </a:r>
          </a:p>
        </p:txBody>
      </p:sp>
    </p:spTree>
    <p:extLst>
      <p:ext uri="{BB962C8B-B14F-4D97-AF65-F5344CB8AC3E}">
        <p14:creationId xmlns:p14="http://schemas.microsoft.com/office/powerpoint/2010/main" val="18334056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023FE2-A455-4C6E-BC1E-675603A81113}"/>
              </a:ext>
            </a:extLst>
          </p:cNvPr>
          <p:cNvSpPr>
            <a:spLocks noGrp="1"/>
          </p:cNvSpPr>
          <p:nvPr>
            <p:ph idx="1"/>
          </p:nvPr>
        </p:nvSpPr>
        <p:spPr>
          <a:xfrm>
            <a:off x="448456" y="161717"/>
            <a:ext cx="10515600" cy="4351338"/>
          </a:xfrm>
        </p:spPr>
        <p:txBody>
          <a:bodyPr>
            <a:normAutofit/>
          </a:bodyPr>
          <a:lstStyle/>
          <a:p>
            <a:r>
              <a:rPr lang="en-US" sz="2800" dirty="0">
                <a:latin typeface="Arial" panose="020B0604020202020204" pitchFamily="34" charset="0"/>
                <a:cs typeface="Arial" panose="020B0604020202020204" pitchFamily="34" charset="0"/>
              </a:rPr>
              <a:t>Examination after collection:  Examination the semen to know: Volume of the ejaculation and number of sperms per ml: the volume of ejaculation differs among the type of animals.</a:t>
            </a:r>
          </a:p>
        </p:txBody>
      </p:sp>
      <p:graphicFrame>
        <p:nvGraphicFramePr>
          <p:cNvPr id="4" name="Table 4">
            <a:extLst>
              <a:ext uri="{FF2B5EF4-FFF2-40B4-BE49-F238E27FC236}">
                <a16:creationId xmlns:a16="http://schemas.microsoft.com/office/drawing/2014/main" id="{D964EC4B-5F2C-4B14-8FC9-C2DC613CD86D}"/>
              </a:ext>
            </a:extLst>
          </p:cNvPr>
          <p:cNvGraphicFramePr>
            <a:graphicFrameLocks noGrp="1"/>
          </p:cNvGraphicFramePr>
          <p:nvPr>
            <p:extLst>
              <p:ext uri="{D42A27DB-BD31-4B8C-83A1-F6EECF244321}">
                <p14:modId xmlns:p14="http://schemas.microsoft.com/office/powerpoint/2010/main" val="253053441"/>
              </p:ext>
            </p:extLst>
          </p:nvPr>
        </p:nvGraphicFramePr>
        <p:xfrm>
          <a:off x="959370" y="2473377"/>
          <a:ext cx="9155660" cy="2863125"/>
        </p:xfrm>
        <a:graphic>
          <a:graphicData uri="http://schemas.openxmlformats.org/drawingml/2006/table">
            <a:tbl>
              <a:tblPr firstRow="1" bandRow="1">
                <a:tableStyleId>{5C22544A-7EE6-4342-B048-85BDC9FD1C3A}</a:tableStyleId>
              </a:tblPr>
              <a:tblGrid>
                <a:gridCol w="2288915">
                  <a:extLst>
                    <a:ext uri="{9D8B030D-6E8A-4147-A177-3AD203B41FA5}">
                      <a16:colId xmlns:a16="http://schemas.microsoft.com/office/drawing/2014/main" val="336459155"/>
                    </a:ext>
                  </a:extLst>
                </a:gridCol>
                <a:gridCol w="2288915">
                  <a:extLst>
                    <a:ext uri="{9D8B030D-6E8A-4147-A177-3AD203B41FA5}">
                      <a16:colId xmlns:a16="http://schemas.microsoft.com/office/drawing/2014/main" val="2938598021"/>
                    </a:ext>
                  </a:extLst>
                </a:gridCol>
                <a:gridCol w="2288915">
                  <a:extLst>
                    <a:ext uri="{9D8B030D-6E8A-4147-A177-3AD203B41FA5}">
                      <a16:colId xmlns:a16="http://schemas.microsoft.com/office/drawing/2014/main" val="1150300144"/>
                    </a:ext>
                  </a:extLst>
                </a:gridCol>
                <a:gridCol w="2288915">
                  <a:extLst>
                    <a:ext uri="{9D8B030D-6E8A-4147-A177-3AD203B41FA5}">
                      <a16:colId xmlns:a16="http://schemas.microsoft.com/office/drawing/2014/main" val="2964310278"/>
                    </a:ext>
                  </a:extLst>
                </a:gridCol>
              </a:tblGrid>
              <a:tr h="572625">
                <a:tc>
                  <a:txBody>
                    <a:bodyPr/>
                    <a:lstStyle/>
                    <a:p>
                      <a:pPr algn="ctr"/>
                      <a:r>
                        <a:rPr lang="en-US" dirty="0"/>
                        <a:t>Class </a:t>
                      </a:r>
                    </a:p>
                  </a:txBody>
                  <a:tcPr/>
                </a:tc>
                <a:tc>
                  <a:txBody>
                    <a:bodyPr/>
                    <a:lstStyle/>
                    <a:p>
                      <a:pPr algn="ctr"/>
                      <a:r>
                        <a:rPr lang="en-US" dirty="0" err="1"/>
                        <a:t>Ml</a:t>
                      </a:r>
                      <a:r>
                        <a:rPr lang="en-US" dirty="0"/>
                        <a:t>/ejaculate</a:t>
                      </a:r>
                    </a:p>
                  </a:txBody>
                  <a:tcPr/>
                </a:tc>
                <a:tc>
                  <a:txBody>
                    <a:bodyPr/>
                    <a:lstStyle/>
                    <a:p>
                      <a:pPr algn="ctr"/>
                      <a:r>
                        <a:rPr lang="en-US" dirty="0"/>
                        <a:t>Sperm conc.</a:t>
                      </a:r>
                    </a:p>
                  </a:txBody>
                  <a:tcPr/>
                </a:tc>
                <a:tc>
                  <a:txBody>
                    <a:bodyPr/>
                    <a:lstStyle/>
                    <a:p>
                      <a:pPr algn="ctr"/>
                      <a:r>
                        <a:rPr lang="en-US" dirty="0"/>
                        <a:t>No females</a:t>
                      </a:r>
                    </a:p>
                  </a:txBody>
                  <a:tcPr/>
                </a:tc>
                <a:extLst>
                  <a:ext uri="{0D108BD9-81ED-4DB2-BD59-A6C34878D82A}">
                    <a16:rowId xmlns:a16="http://schemas.microsoft.com/office/drawing/2014/main" val="3268304355"/>
                  </a:ext>
                </a:extLst>
              </a:tr>
              <a:tr h="572625">
                <a:tc>
                  <a:txBody>
                    <a:bodyPr/>
                    <a:lstStyle/>
                    <a:p>
                      <a:pPr algn="ctr"/>
                      <a:r>
                        <a:rPr lang="en-US" dirty="0"/>
                        <a:t>Bull</a:t>
                      </a:r>
                    </a:p>
                  </a:txBody>
                  <a:tcPr/>
                </a:tc>
                <a:tc>
                  <a:txBody>
                    <a:bodyPr/>
                    <a:lstStyle/>
                    <a:p>
                      <a:pPr algn="ctr"/>
                      <a:r>
                        <a:rPr lang="en-US" dirty="0"/>
                        <a:t>5-6</a:t>
                      </a:r>
                    </a:p>
                  </a:txBody>
                  <a:tcPr/>
                </a:tc>
                <a:tc>
                  <a:txBody>
                    <a:bodyPr/>
                    <a:lstStyle/>
                    <a:p>
                      <a:pPr algn="ctr"/>
                      <a:r>
                        <a:rPr lang="en-US" dirty="0"/>
                        <a:t>800-1200</a:t>
                      </a:r>
                    </a:p>
                  </a:txBody>
                  <a:tcPr/>
                </a:tc>
                <a:tc>
                  <a:txBody>
                    <a:bodyPr/>
                    <a:lstStyle/>
                    <a:p>
                      <a:pPr algn="ctr"/>
                      <a:r>
                        <a:rPr lang="en-US" dirty="0"/>
                        <a:t>300-500</a:t>
                      </a:r>
                    </a:p>
                  </a:txBody>
                  <a:tcPr/>
                </a:tc>
                <a:extLst>
                  <a:ext uri="{0D108BD9-81ED-4DB2-BD59-A6C34878D82A}">
                    <a16:rowId xmlns:a16="http://schemas.microsoft.com/office/drawing/2014/main" val="65870352"/>
                  </a:ext>
                </a:extLst>
              </a:tr>
              <a:tr h="572625">
                <a:tc>
                  <a:txBody>
                    <a:bodyPr/>
                    <a:lstStyle/>
                    <a:p>
                      <a:pPr algn="ctr"/>
                      <a:r>
                        <a:rPr lang="en-US" dirty="0"/>
                        <a:t>Ram</a:t>
                      </a:r>
                    </a:p>
                  </a:txBody>
                  <a:tcPr/>
                </a:tc>
                <a:tc>
                  <a:txBody>
                    <a:bodyPr/>
                    <a:lstStyle/>
                    <a:p>
                      <a:pPr algn="ctr"/>
                      <a:r>
                        <a:rPr lang="en-US" dirty="0"/>
                        <a:t>1</a:t>
                      </a:r>
                    </a:p>
                  </a:txBody>
                  <a:tcPr/>
                </a:tc>
                <a:tc>
                  <a:txBody>
                    <a:bodyPr/>
                    <a:lstStyle/>
                    <a:p>
                      <a:pPr algn="ctr"/>
                      <a:r>
                        <a:rPr lang="en-US" dirty="0"/>
                        <a:t>800-4000</a:t>
                      </a:r>
                    </a:p>
                  </a:txBody>
                  <a:tcPr/>
                </a:tc>
                <a:tc>
                  <a:txBody>
                    <a:bodyPr/>
                    <a:lstStyle/>
                    <a:p>
                      <a:pPr algn="ctr"/>
                      <a:r>
                        <a:rPr lang="en-US" dirty="0"/>
                        <a:t>40-100</a:t>
                      </a:r>
                    </a:p>
                  </a:txBody>
                  <a:tcPr/>
                </a:tc>
                <a:extLst>
                  <a:ext uri="{0D108BD9-81ED-4DB2-BD59-A6C34878D82A}">
                    <a16:rowId xmlns:a16="http://schemas.microsoft.com/office/drawing/2014/main" val="1229682498"/>
                  </a:ext>
                </a:extLst>
              </a:tr>
              <a:tr h="572625">
                <a:tc>
                  <a:txBody>
                    <a:bodyPr/>
                    <a:lstStyle/>
                    <a:p>
                      <a:pPr algn="ctr"/>
                      <a:r>
                        <a:rPr lang="en-US" dirty="0"/>
                        <a:t>Boar</a:t>
                      </a:r>
                    </a:p>
                  </a:txBody>
                  <a:tcPr/>
                </a:tc>
                <a:tc>
                  <a:txBody>
                    <a:bodyPr/>
                    <a:lstStyle/>
                    <a:p>
                      <a:pPr algn="ctr"/>
                      <a:r>
                        <a:rPr lang="en-US" dirty="0"/>
                        <a:t>200</a:t>
                      </a:r>
                    </a:p>
                  </a:txBody>
                  <a:tcPr/>
                </a:tc>
                <a:tc>
                  <a:txBody>
                    <a:bodyPr/>
                    <a:lstStyle/>
                    <a:p>
                      <a:pPr algn="ctr"/>
                      <a:r>
                        <a:rPr lang="en-US" dirty="0"/>
                        <a:t>25-1000</a:t>
                      </a:r>
                    </a:p>
                  </a:txBody>
                  <a:tcPr/>
                </a:tc>
                <a:tc>
                  <a:txBody>
                    <a:bodyPr/>
                    <a:lstStyle/>
                    <a:p>
                      <a:pPr algn="ctr"/>
                      <a:r>
                        <a:rPr lang="en-US" dirty="0"/>
                        <a:t>15-25</a:t>
                      </a:r>
                    </a:p>
                  </a:txBody>
                  <a:tcPr/>
                </a:tc>
                <a:extLst>
                  <a:ext uri="{0D108BD9-81ED-4DB2-BD59-A6C34878D82A}">
                    <a16:rowId xmlns:a16="http://schemas.microsoft.com/office/drawing/2014/main" val="3785238367"/>
                  </a:ext>
                </a:extLst>
              </a:tr>
              <a:tr h="572625">
                <a:tc>
                  <a:txBody>
                    <a:bodyPr/>
                    <a:lstStyle/>
                    <a:p>
                      <a:pPr algn="ctr"/>
                      <a:r>
                        <a:rPr lang="en-US" dirty="0"/>
                        <a:t>stallion</a:t>
                      </a:r>
                    </a:p>
                  </a:txBody>
                  <a:tcPr/>
                </a:tc>
                <a:tc>
                  <a:txBody>
                    <a:bodyPr/>
                    <a:lstStyle/>
                    <a:p>
                      <a:pPr algn="ctr"/>
                      <a:r>
                        <a:rPr lang="en-US" dirty="0"/>
                        <a:t>50-150</a:t>
                      </a:r>
                    </a:p>
                  </a:txBody>
                  <a:tcPr/>
                </a:tc>
                <a:tc>
                  <a:txBody>
                    <a:bodyPr/>
                    <a:lstStyle/>
                    <a:p>
                      <a:pPr algn="ctr"/>
                      <a:r>
                        <a:rPr lang="en-US" dirty="0"/>
                        <a:t>30-800</a:t>
                      </a:r>
                    </a:p>
                  </a:txBody>
                  <a:tcPr/>
                </a:tc>
                <a:tc>
                  <a:txBody>
                    <a:bodyPr/>
                    <a:lstStyle/>
                    <a:p>
                      <a:pPr algn="ctr"/>
                      <a:r>
                        <a:rPr lang="en-US" dirty="0"/>
                        <a:t>8-12</a:t>
                      </a:r>
                    </a:p>
                  </a:txBody>
                  <a:tcPr/>
                </a:tc>
                <a:extLst>
                  <a:ext uri="{0D108BD9-81ED-4DB2-BD59-A6C34878D82A}">
                    <a16:rowId xmlns:a16="http://schemas.microsoft.com/office/drawing/2014/main" val="1101097465"/>
                  </a:ext>
                </a:extLst>
              </a:tr>
            </a:tbl>
          </a:graphicData>
        </a:graphic>
      </p:graphicFrame>
    </p:spTree>
    <p:extLst>
      <p:ext uri="{BB962C8B-B14F-4D97-AF65-F5344CB8AC3E}">
        <p14:creationId xmlns:p14="http://schemas.microsoft.com/office/powerpoint/2010/main" val="38568018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648D5A-5FC3-4C7E-B42D-B2A9C44B9277}"/>
              </a:ext>
            </a:extLst>
          </p:cNvPr>
          <p:cNvSpPr>
            <a:spLocks noGrp="1"/>
          </p:cNvSpPr>
          <p:nvPr>
            <p:ph idx="1"/>
          </p:nvPr>
        </p:nvSpPr>
        <p:spPr>
          <a:xfrm>
            <a:off x="497452" y="346780"/>
            <a:ext cx="8596668" cy="3880773"/>
          </a:xfrm>
        </p:spPr>
        <p:txBody>
          <a:bodyPr>
            <a:normAutofit/>
          </a:bodyPr>
          <a:lstStyle/>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massive motility of the sperms.</a:t>
            </a:r>
          </a:p>
          <a:p>
            <a:r>
              <a:rPr lang="en-US" sz="2800" dirty="0">
                <a:latin typeface="Arial" panose="020B0604020202020204" pitchFamily="34" charset="0"/>
                <a:cs typeface="Arial" panose="020B0604020202020204" pitchFamily="34" charset="0"/>
              </a:rPr>
              <a:t> Individual motility of the sperms.</a:t>
            </a:r>
          </a:p>
          <a:p>
            <a:r>
              <a:rPr lang="en-US" sz="2800" dirty="0">
                <a:latin typeface="Arial" panose="020B0604020202020204" pitchFamily="34" charset="0"/>
                <a:cs typeface="Arial" panose="020B0604020202020204" pitchFamily="34" charset="0"/>
              </a:rPr>
              <a:t> Percentage of the dead sperms. </a:t>
            </a:r>
          </a:p>
          <a:p>
            <a:r>
              <a:rPr lang="en-US" sz="2800" dirty="0">
                <a:latin typeface="Arial" panose="020B0604020202020204" pitchFamily="34" charset="0"/>
                <a:cs typeface="Arial" panose="020B0604020202020204" pitchFamily="34" charset="0"/>
              </a:rPr>
              <a:t> Percentage of the abnormal sperms.</a:t>
            </a:r>
          </a:p>
        </p:txBody>
      </p:sp>
    </p:spTree>
    <p:extLst>
      <p:ext uri="{BB962C8B-B14F-4D97-AF65-F5344CB8AC3E}">
        <p14:creationId xmlns:p14="http://schemas.microsoft.com/office/powerpoint/2010/main" val="20351116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21EBA-F82E-435E-A559-5AB43DE0E04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871AFC5-1782-4774-91D0-924A53630670}"/>
              </a:ext>
            </a:extLst>
          </p:cNvPr>
          <p:cNvSpPr>
            <a:spLocks noGrp="1"/>
          </p:cNvSpPr>
          <p:nvPr>
            <p:ph idx="1"/>
          </p:nvPr>
        </p:nvSpPr>
        <p:spPr/>
        <p:txBody>
          <a:bodyPr>
            <a:normAutofit/>
          </a:bodyPr>
          <a:lstStyle/>
          <a:p>
            <a:r>
              <a:rPr lang="en-US" sz="2800" dirty="0">
                <a:latin typeface="Arial" panose="020B0604020202020204" pitchFamily="34" charset="0"/>
                <a:cs typeface="Arial" panose="020B0604020202020204" pitchFamily="34" charset="0"/>
              </a:rPr>
              <a:t>Components of seminal fluid</a:t>
            </a:r>
          </a:p>
          <a:p>
            <a:pPr marL="0" indent="0">
              <a:buNone/>
            </a:pPr>
            <a:r>
              <a:rPr lang="en-US" sz="2800" dirty="0">
                <a:latin typeface="Arial" panose="020B0604020202020204" pitchFamily="34" charset="0"/>
                <a:cs typeface="Arial" panose="020B0604020202020204" pitchFamily="34" charset="0"/>
              </a:rPr>
              <a:t> 1- Spermatozoa.                                                                                                  2- Seminal fluid or plasma in which spermatozoa can swim or move. Seminal fluid or plasma composed from: Fructose, citric acid, vitamins, amino acids and protein, hormones, enzymes and fatty acids. </a:t>
            </a:r>
          </a:p>
        </p:txBody>
      </p:sp>
    </p:spTree>
    <p:extLst>
      <p:ext uri="{BB962C8B-B14F-4D97-AF65-F5344CB8AC3E}">
        <p14:creationId xmlns:p14="http://schemas.microsoft.com/office/powerpoint/2010/main" val="33238176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65D738-E289-4549-A6F1-0C81142F7775}"/>
              </a:ext>
            </a:extLst>
          </p:cNvPr>
          <p:cNvSpPr>
            <a:spLocks noGrp="1"/>
          </p:cNvSpPr>
          <p:nvPr>
            <p:ph idx="1"/>
          </p:nvPr>
        </p:nvSpPr>
        <p:spPr>
          <a:xfrm>
            <a:off x="478436" y="281638"/>
            <a:ext cx="10515600" cy="4351338"/>
          </a:xfrm>
        </p:spPr>
        <p:txBody>
          <a:bodyPr/>
          <a:lstStyle/>
          <a:p>
            <a:r>
              <a:rPr lang="en-US" dirty="0"/>
              <a:t>Sperm morphology The sperm composed from: Head, Nek, Middle and Tail. </a:t>
            </a:r>
          </a:p>
        </p:txBody>
      </p:sp>
      <p:pic>
        <p:nvPicPr>
          <p:cNvPr id="6146" name="Picture 2" descr="Understanding Sperm Morphology - Carolina Conceptions Fertility">
            <a:extLst>
              <a:ext uri="{FF2B5EF4-FFF2-40B4-BE49-F238E27FC236}">
                <a16:creationId xmlns:a16="http://schemas.microsoft.com/office/drawing/2014/main" id="{9FD8783C-3842-47F0-968B-AE538DCC85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4085" y="682455"/>
            <a:ext cx="9488773" cy="58939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26522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605445-9C7F-4D64-AA56-45E5497AA44B}"/>
              </a:ext>
            </a:extLst>
          </p:cNvPr>
          <p:cNvSpPr>
            <a:spLocks noGrp="1"/>
          </p:cNvSpPr>
          <p:nvPr>
            <p:ph idx="1"/>
          </p:nvPr>
        </p:nvSpPr>
        <p:spPr>
          <a:xfrm>
            <a:off x="677334" y="254833"/>
            <a:ext cx="8871400" cy="5786529"/>
          </a:xfrm>
        </p:spPr>
        <p:txBody>
          <a:bodyPr/>
          <a:lstStyle/>
          <a:p>
            <a:r>
              <a:rPr lang="en-US" sz="2800" dirty="0"/>
              <a:t>Physiological characteristics of spermatozoa </a:t>
            </a:r>
          </a:p>
          <a:p>
            <a:r>
              <a:rPr lang="en-US" sz="2800" dirty="0"/>
              <a:t>1- Ability of nutrient metabolism by sperm body.</a:t>
            </a:r>
          </a:p>
          <a:p>
            <a:r>
              <a:rPr lang="en-US" sz="2800" dirty="0"/>
              <a:t> 2- Able to move by the tail. </a:t>
            </a:r>
          </a:p>
          <a:p>
            <a:r>
              <a:rPr lang="en-US" sz="2800" dirty="0"/>
              <a:t>3- Process the ability to fertilize the ovum by the head of sperm</a:t>
            </a:r>
            <a:r>
              <a:rPr lang="en-US" dirty="0"/>
              <a:t>. </a:t>
            </a:r>
          </a:p>
        </p:txBody>
      </p:sp>
    </p:spTree>
    <p:extLst>
      <p:ext uri="{BB962C8B-B14F-4D97-AF65-F5344CB8AC3E}">
        <p14:creationId xmlns:p14="http://schemas.microsoft.com/office/powerpoint/2010/main" val="21862815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Semen Analysis - Dr Anish Kumar Gupta">
            <a:extLst>
              <a:ext uri="{FF2B5EF4-FFF2-40B4-BE49-F238E27FC236}">
                <a16:creationId xmlns:a16="http://schemas.microsoft.com/office/drawing/2014/main" id="{8969E4AF-F354-432A-8D6C-B179F706ECA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8491" y="1139253"/>
            <a:ext cx="10824966" cy="49082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51701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E9260A-A03A-447C-999A-763E14D3CCC8}"/>
              </a:ext>
            </a:extLst>
          </p:cNvPr>
          <p:cNvSpPr>
            <a:spLocks noGrp="1"/>
          </p:cNvSpPr>
          <p:nvPr>
            <p:ph idx="1"/>
          </p:nvPr>
        </p:nvSpPr>
        <p:spPr>
          <a:xfrm>
            <a:off x="602383" y="166897"/>
            <a:ext cx="10430377" cy="4689916"/>
          </a:xfrm>
        </p:spPr>
        <p:txBody>
          <a:bodyPr>
            <a:noAutofit/>
          </a:bodyPr>
          <a:lstStyle/>
          <a:p>
            <a:r>
              <a:rPr lang="en-US" sz="2800" dirty="0">
                <a:latin typeface="Arial" panose="020B0604020202020204" pitchFamily="34" charset="0"/>
                <a:cs typeface="Arial" panose="020B0604020202020204" pitchFamily="34" charset="0"/>
              </a:rPr>
              <a:t>Rectal examination This is an important and essential part of the examination of the genital system of the bull. It enables the accessory sexual organs which are situated mainly on the pelvic floor to be examined and appraised .These structures are rarely involved in disease, but may individually or together become infected with serious consequences for semen quality and fertility. They should be methodically examined in the bull, commencing with the pelvic urethra to which the other structures may be readily related.</a:t>
            </a:r>
          </a:p>
        </p:txBody>
      </p:sp>
    </p:spTree>
    <p:extLst>
      <p:ext uri="{BB962C8B-B14F-4D97-AF65-F5344CB8AC3E}">
        <p14:creationId xmlns:p14="http://schemas.microsoft.com/office/powerpoint/2010/main" val="1270100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CFB7E2-87CF-4B63-858C-A451F99B2B08}"/>
              </a:ext>
            </a:extLst>
          </p:cNvPr>
          <p:cNvSpPr>
            <a:spLocks noGrp="1"/>
          </p:cNvSpPr>
          <p:nvPr>
            <p:ph idx="1"/>
          </p:nvPr>
        </p:nvSpPr>
        <p:spPr>
          <a:xfrm>
            <a:off x="788857" y="254833"/>
            <a:ext cx="11578028" cy="5922130"/>
          </a:xfrm>
        </p:spPr>
        <p:txBody>
          <a:bodyPr/>
          <a:lstStyle/>
          <a:p>
            <a:pPr marL="0" indent="0">
              <a:buNone/>
            </a:pPr>
            <a:r>
              <a:rPr lang="en-US" sz="2800" dirty="0">
                <a:latin typeface="Arial" panose="020B0604020202020204" pitchFamily="34" charset="0"/>
                <a:cs typeface="Arial" panose="020B0604020202020204" pitchFamily="34" charset="0"/>
              </a:rPr>
              <a:t>Reproductive efficiency of the male depends on: </a:t>
            </a:r>
          </a:p>
          <a:p>
            <a:pPr marL="0" indent="0">
              <a:buNone/>
            </a:pPr>
            <a:r>
              <a:rPr lang="en-US" sz="2800" dirty="0">
                <a:latin typeface="Arial" panose="020B0604020202020204" pitchFamily="34" charset="0"/>
                <a:cs typeface="Arial" panose="020B0604020202020204" pitchFamily="34" charset="0"/>
              </a:rPr>
              <a:t>1- Ability to service. (have a good libido, have the ability to mount and achieve intromission of the erect penis into the female vagina)                                                                                              </a:t>
            </a:r>
          </a:p>
          <a:p>
            <a:pPr marL="0" indent="0">
              <a:buNone/>
            </a:pPr>
            <a:r>
              <a:rPr lang="en-US" sz="2800" dirty="0">
                <a:latin typeface="Arial" panose="020B0604020202020204" pitchFamily="34" charset="0"/>
                <a:cs typeface="Arial" panose="020B0604020202020204" pitchFamily="34" charset="0"/>
              </a:rPr>
              <a:t>2- Ability to ejaculate enough amounts of good quality spermatozoa which can fertilize the ovum of the female. </a:t>
            </a:r>
          </a:p>
        </p:txBody>
      </p:sp>
      <p:pic>
        <p:nvPicPr>
          <p:cNvPr id="2050" name="Picture 2" descr="Natural mating : Dictionary of Agroecology">
            <a:extLst>
              <a:ext uri="{FF2B5EF4-FFF2-40B4-BE49-F238E27FC236}">
                <a16:creationId xmlns:a16="http://schemas.microsoft.com/office/drawing/2014/main" id="{12478572-590B-4630-8774-DCFD071614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28210" y="3010814"/>
            <a:ext cx="5036695" cy="33516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9718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Digital rectal exam with labels - Media ...">
            <a:extLst>
              <a:ext uri="{FF2B5EF4-FFF2-40B4-BE49-F238E27FC236}">
                <a16:creationId xmlns:a16="http://schemas.microsoft.com/office/drawing/2014/main" id="{D2AE7ABB-B56F-40A0-AB13-FB4055715B5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488368" y="317409"/>
            <a:ext cx="6223182" cy="62231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35764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4997F1-4489-4328-919A-81BC3151198B}"/>
              </a:ext>
            </a:extLst>
          </p:cNvPr>
          <p:cNvSpPr>
            <a:spLocks noGrp="1"/>
          </p:cNvSpPr>
          <p:nvPr>
            <p:ph idx="1"/>
          </p:nvPr>
        </p:nvSpPr>
        <p:spPr>
          <a:xfrm>
            <a:off x="208613" y="416549"/>
            <a:ext cx="10515600" cy="4351338"/>
          </a:xfrm>
        </p:spPr>
        <p:txBody>
          <a:bodyPr>
            <a:normAutofit/>
          </a:bodyPr>
          <a:lstStyle/>
          <a:p>
            <a:pPr marL="0" indent="0">
              <a:buNone/>
            </a:pPr>
            <a:r>
              <a:rPr lang="en-US" sz="2800" dirty="0">
                <a:latin typeface="Arial" panose="020B0604020202020204" pitchFamily="34" charset="0"/>
                <a:cs typeface="Arial" panose="020B0604020202020204" pitchFamily="34" charset="0"/>
              </a:rPr>
              <a:t>Further diagnostic tests Blood sample A blood sample may be taken to check whether the bull has been exposed to infection by such organisms as IBR/IPV/IBP virus. Antibody and antigen tests are taken for diagnosis of bovine virus </a:t>
            </a:r>
            <a:r>
              <a:rPr lang="en-US" sz="2800" dirty="0" err="1">
                <a:latin typeface="Arial" panose="020B0604020202020204" pitchFamily="34" charset="0"/>
                <a:cs typeface="Arial" panose="020B0604020202020204" pitchFamily="34" charset="0"/>
              </a:rPr>
              <a:t>diarrhoea</a:t>
            </a:r>
            <a:r>
              <a:rPr lang="en-US" sz="2800" dirty="0">
                <a:latin typeface="Arial" panose="020B0604020202020204" pitchFamily="34" charset="0"/>
                <a:cs typeface="Arial" panose="020B0604020202020204" pitchFamily="34" charset="0"/>
              </a:rPr>
              <a:t> (BVD) infection</a:t>
            </a:r>
          </a:p>
        </p:txBody>
      </p:sp>
    </p:spTree>
    <p:extLst>
      <p:ext uri="{BB962C8B-B14F-4D97-AF65-F5344CB8AC3E}">
        <p14:creationId xmlns:p14="http://schemas.microsoft.com/office/powerpoint/2010/main" val="991503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E41DD-DF66-4EA3-8E9D-9B5AD244F5D3}"/>
              </a:ext>
            </a:extLst>
          </p:cNvPr>
          <p:cNvSpPr>
            <a:spLocks noGrp="1"/>
          </p:cNvSpPr>
          <p:nvPr>
            <p:ph type="title"/>
          </p:nvPr>
        </p:nvSpPr>
        <p:spPr/>
        <p:txBody>
          <a:bodyPr/>
          <a:lstStyle/>
          <a:p>
            <a:r>
              <a:rPr lang="en-US" dirty="0"/>
              <a:t>Physical Examination</a:t>
            </a:r>
          </a:p>
        </p:txBody>
      </p:sp>
      <p:pic>
        <p:nvPicPr>
          <p:cNvPr id="4" name="Picture 8" descr="Physical Examination of the Stallion ...">
            <a:extLst>
              <a:ext uri="{FF2B5EF4-FFF2-40B4-BE49-F238E27FC236}">
                <a16:creationId xmlns:a16="http://schemas.microsoft.com/office/drawing/2014/main" id="{4257C5D9-649F-4497-A08D-97888AC3C2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677489"/>
            <a:ext cx="6117236" cy="45820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2401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Examination of rams for breeding">
            <a:extLst>
              <a:ext uri="{FF2B5EF4-FFF2-40B4-BE49-F238E27FC236}">
                <a16:creationId xmlns:a16="http://schemas.microsoft.com/office/drawing/2014/main" id="{D6B2102F-60B6-4130-BD72-80F4747160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715" y="649387"/>
            <a:ext cx="5984384" cy="4198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Ultrasound images of the testis of ...">
            <a:extLst>
              <a:ext uri="{FF2B5EF4-FFF2-40B4-BE49-F238E27FC236}">
                <a16:creationId xmlns:a16="http://schemas.microsoft.com/office/drawing/2014/main" id="{D0DE368A-1B29-4942-84B3-56C4FEA5BA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0021" y="402205"/>
            <a:ext cx="4692366" cy="46923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0554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1E7FE9-85FF-4CAE-B9FD-413D083CD99A}"/>
              </a:ext>
            </a:extLst>
          </p:cNvPr>
          <p:cNvSpPr>
            <a:spLocks noGrp="1"/>
          </p:cNvSpPr>
          <p:nvPr>
            <p:ph idx="1"/>
          </p:nvPr>
        </p:nvSpPr>
        <p:spPr>
          <a:xfrm>
            <a:off x="566737" y="282575"/>
            <a:ext cx="10515600" cy="1117600"/>
          </a:xfrm>
        </p:spPr>
        <p:txBody>
          <a:bodyPr/>
          <a:lstStyle/>
          <a:p>
            <a:r>
              <a:rPr lang="en-US" dirty="0"/>
              <a:t> Examination the testes to affirmation the present two, one or absent of the testes such as </a:t>
            </a:r>
            <a:r>
              <a:rPr lang="en-US" dirty="0" err="1"/>
              <a:t>cryptorchidisim</a:t>
            </a:r>
            <a:r>
              <a:rPr lang="en-US" dirty="0"/>
              <a:t>.</a:t>
            </a:r>
          </a:p>
          <a:p>
            <a:endParaRPr lang="en-US" dirty="0"/>
          </a:p>
        </p:txBody>
      </p:sp>
      <p:pic>
        <p:nvPicPr>
          <p:cNvPr id="1026" name="Picture 2" descr="Bilateral cryptorchidism (a), unilateral cryptorchidism (b) and normal... |  Download Scientific Diagram">
            <a:extLst>
              <a:ext uri="{FF2B5EF4-FFF2-40B4-BE49-F238E27FC236}">
                <a16:creationId xmlns:a16="http://schemas.microsoft.com/office/drawing/2014/main" id="{2CD780E2-512C-4BB6-8491-FAF0EBFABA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7737" y="1214438"/>
            <a:ext cx="8096250" cy="3800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291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E4E57-524B-49CA-80F6-8B7E528C3F8E}"/>
              </a:ext>
            </a:extLst>
          </p:cNvPr>
          <p:cNvSpPr>
            <a:spLocks noGrp="1"/>
          </p:cNvSpPr>
          <p:nvPr>
            <p:ph type="title"/>
          </p:nvPr>
        </p:nvSpPr>
        <p:spPr>
          <a:xfrm>
            <a:off x="1003091" y="4772234"/>
            <a:ext cx="10515600" cy="1325563"/>
          </a:xfrm>
        </p:spPr>
        <p:txBody>
          <a:bodyPr/>
          <a:lstStyle/>
          <a:p>
            <a:r>
              <a:rPr lang="en-US" dirty="0"/>
              <a:t>Testicular Hypoplasia in Male Animals | Testis Undergrowth</a:t>
            </a:r>
          </a:p>
        </p:txBody>
      </p:sp>
      <p:pic>
        <p:nvPicPr>
          <p:cNvPr id="4" name="Picture 8" descr="Testicular Hypoplasia in Male Animals | Testis Undergrowth">
            <a:extLst>
              <a:ext uri="{FF2B5EF4-FFF2-40B4-BE49-F238E27FC236}">
                <a16:creationId xmlns:a16="http://schemas.microsoft.com/office/drawing/2014/main" id="{F1BA9197-2F20-4279-B978-352A70A52A0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46461" y="131738"/>
            <a:ext cx="7099077"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5466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1E0E094-9590-42F3-9346-FF501F11E21D}"/>
              </a:ext>
            </a:extLst>
          </p:cNvPr>
          <p:cNvSpPr txBox="1"/>
          <p:nvPr/>
        </p:nvSpPr>
        <p:spPr>
          <a:xfrm>
            <a:off x="953552" y="523639"/>
            <a:ext cx="10277475" cy="954107"/>
          </a:xfrm>
          <a:prstGeom prst="rect">
            <a:avLst/>
          </a:prstGeom>
          <a:noFill/>
        </p:spPr>
        <p:txBody>
          <a:bodyPr wrap="square">
            <a:spAutoFit/>
          </a:bodyPr>
          <a:lstStyle/>
          <a:p>
            <a:r>
              <a:rPr lang="en-US" sz="2800" dirty="0">
                <a:latin typeface="Arial" panose="020B0604020202020204" pitchFamily="34" charset="0"/>
                <a:cs typeface="Arial" panose="020B0604020202020204" pitchFamily="34" charset="0"/>
              </a:rPr>
              <a:t> Examination the penis and doing the tests to detection any venereal diseases.</a:t>
            </a:r>
          </a:p>
        </p:txBody>
      </p:sp>
      <p:pic>
        <p:nvPicPr>
          <p:cNvPr id="3076" name="Picture 4" descr="Examination of the Penis and Prepuce ...">
            <a:extLst>
              <a:ext uri="{FF2B5EF4-FFF2-40B4-BE49-F238E27FC236}">
                <a16:creationId xmlns:a16="http://schemas.microsoft.com/office/drawing/2014/main" id="{8DF825ED-EC1C-4ABB-8942-822F8231BC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1130" y="2098625"/>
            <a:ext cx="4225624" cy="318145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The Visual Guide to Equine Reproduction ...">
            <a:extLst>
              <a:ext uri="{FF2B5EF4-FFF2-40B4-BE49-F238E27FC236}">
                <a16:creationId xmlns:a16="http://schemas.microsoft.com/office/drawing/2014/main" id="{20C80CB4-ED4E-4A9E-826C-36A62E29933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2289" y="2098625"/>
            <a:ext cx="4620365" cy="30467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3125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4" descr="Protrude the Penis in Male Animals">
            <a:extLst>
              <a:ext uri="{FF2B5EF4-FFF2-40B4-BE49-F238E27FC236}">
                <a16:creationId xmlns:a16="http://schemas.microsoft.com/office/drawing/2014/main" id="{F5C33A32-577E-48A8-B610-D85E6F993B6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69327" y="854439"/>
            <a:ext cx="6603035" cy="39755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838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31C2FD-7F5F-4327-83C9-7BD1FF94B5DA}"/>
              </a:ext>
            </a:extLst>
          </p:cNvPr>
          <p:cNvSpPr>
            <a:spLocks noGrp="1"/>
          </p:cNvSpPr>
          <p:nvPr>
            <p:ph idx="1"/>
          </p:nvPr>
        </p:nvSpPr>
        <p:spPr>
          <a:xfrm>
            <a:off x="838200" y="599607"/>
            <a:ext cx="10239531" cy="5577356"/>
          </a:xfrm>
        </p:spPr>
        <p:txBody>
          <a:bodyPr>
            <a:noAutofit/>
          </a:bodyPr>
          <a:lstStyle/>
          <a:p>
            <a:r>
              <a:rPr lang="en-US" sz="2800" dirty="0">
                <a:latin typeface="Arial" panose="020B0604020202020204" pitchFamily="34" charset="0"/>
                <a:cs typeface="Arial" panose="020B0604020202020204" pitchFamily="34" charset="0"/>
              </a:rPr>
              <a:t>Examination before collection of the semen:</a:t>
            </a:r>
          </a:p>
          <a:p>
            <a:pPr marL="0" indent="0">
              <a:buNone/>
            </a:pPr>
            <a:r>
              <a:rPr lang="en-US" sz="2800" dirty="0">
                <a:latin typeface="Arial" panose="020B0604020202020204" pitchFamily="34" charset="0"/>
                <a:cs typeface="Arial" panose="020B0604020202020204" pitchFamily="34" charset="0"/>
              </a:rPr>
              <a:t>Know the age of puberty : Every species of the animals have a specific age in which the animal reach to the wholeness of the body structures and genital organs and become able to copulation and reproduction.</a:t>
            </a:r>
          </a:p>
          <a:p>
            <a:pPr marL="0" indent="0">
              <a:buNone/>
            </a:pPr>
            <a:r>
              <a:rPr lang="en-US" sz="2800" dirty="0">
                <a:latin typeface="Arial" panose="020B0604020202020204" pitchFamily="34" charset="0"/>
                <a:cs typeface="Arial" panose="020B0604020202020204" pitchFamily="34" charset="0"/>
              </a:rPr>
              <a:t> Puberty in the Male means:                                                                                                                           1-Age when </a:t>
            </a:r>
            <a:r>
              <a:rPr lang="en-US" sz="2800" dirty="0" err="1">
                <a:latin typeface="Arial" panose="020B0604020202020204" pitchFamily="34" charset="0"/>
                <a:cs typeface="Arial" panose="020B0604020202020204" pitchFamily="34" charset="0"/>
              </a:rPr>
              <a:t>behavioural</a:t>
            </a:r>
            <a:r>
              <a:rPr lang="en-US" sz="2800" dirty="0">
                <a:latin typeface="Arial" panose="020B0604020202020204" pitchFamily="34" charset="0"/>
                <a:cs typeface="Arial" panose="020B0604020202020204" pitchFamily="34" charset="0"/>
              </a:rPr>
              <a:t> traits are expressed</a:t>
            </a:r>
          </a:p>
          <a:p>
            <a:pPr marL="0" indent="0">
              <a:buNone/>
            </a:pPr>
            <a:r>
              <a:rPr lang="en-US" sz="2800" dirty="0">
                <a:latin typeface="Arial" panose="020B0604020202020204" pitchFamily="34" charset="0"/>
                <a:cs typeface="Arial" panose="020B0604020202020204" pitchFamily="34" charset="0"/>
              </a:rPr>
              <a:t> 2-Age at first ejaculation</a:t>
            </a:r>
          </a:p>
          <a:p>
            <a:pPr marL="0" indent="0">
              <a:buNone/>
            </a:pPr>
            <a:r>
              <a:rPr lang="en-US" sz="2800" dirty="0">
                <a:latin typeface="Arial" panose="020B0604020202020204" pitchFamily="34" charset="0"/>
                <a:cs typeface="Arial" panose="020B0604020202020204" pitchFamily="34" charset="0"/>
              </a:rPr>
              <a:t> 3-Age when sperm first appear in the ejaculate </a:t>
            </a:r>
          </a:p>
          <a:p>
            <a:pPr marL="0" indent="0">
              <a:buNone/>
            </a:pPr>
            <a:r>
              <a:rPr lang="en-US" sz="2800" dirty="0">
                <a:latin typeface="Arial" panose="020B0604020202020204" pitchFamily="34" charset="0"/>
                <a:cs typeface="Arial" panose="020B0604020202020204" pitchFamily="34" charset="0"/>
              </a:rPr>
              <a:t>4-Age when sperm first appear in the urine </a:t>
            </a:r>
          </a:p>
          <a:p>
            <a:pPr marL="0" indent="0">
              <a:buNone/>
            </a:pPr>
            <a:r>
              <a:rPr lang="en-US" sz="2800" dirty="0">
                <a:latin typeface="Arial" panose="020B0604020202020204" pitchFamily="34" charset="0"/>
                <a:cs typeface="Arial" panose="020B0604020202020204" pitchFamily="34" charset="0"/>
              </a:rPr>
              <a:t>5-Age when the ejaculate contains a threshold number of sperm</a:t>
            </a:r>
          </a:p>
        </p:txBody>
      </p:sp>
    </p:spTree>
    <p:extLst>
      <p:ext uri="{BB962C8B-B14F-4D97-AF65-F5344CB8AC3E}">
        <p14:creationId xmlns:p14="http://schemas.microsoft.com/office/powerpoint/2010/main" val="204260182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1227</TotalTime>
  <Words>761</Words>
  <Application>Microsoft Office PowerPoint</Application>
  <PresentationFormat>Widescreen</PresentationFormat>
  <Paragraphs>89</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Trebuchet MS</vt:lpstr>
      <vt:lpstr>Wingdings 3</vt:lpstr>
      <vt:lpstr>Facet</vt:lpstr>
      <vt:lpstr>PowerPoint Presentation</vt:lpstr>
      <vt:lpstr>PowerPoint Presentation</vt:lpstr>
      <vt:lpstr>Physical Examination</vt:lpstr>
      <vt:lpstr>PowerPoint Presentation</vt:lpstr>
      <vt:lpstr>PowerPoint Presentation</vt:lpstr>
      <vt:lpstr>Testicular Hypoplasia in Male Animals | Testis Undergrowth</vt:lpstr>
      <vt:lpstr>PowerPoint Presentation</vt:lpstr>
      <vt:lpstr>PowerPoint Presentation</vt:lpstr>
      <vt:lpstr>PowerPoint Presentation</vt:lpstr>
      <vt:lpstr>PowerPoint Presentation</vt:lpstr>
      <vt:lpstr>Average Age of Puberty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Examination of male genetalia</dc:title>
  <dc:creator>DELL</dc:creator>
  <cp:lastModifiedBy>acer</cp:lastModifiedBy>
  <cp:revision>23</cp:revision>
  <dcterms:created xsi:type="dcterms:W3CDTF">2025-10-01T15:03:58Z</dcterms:created>
  <dcterms:modified xsi:type="dcterms:W3CDTF">2025-10-06T18:12:17Z</dcterms:modified>
</cp:coreProperties>
</file>